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8" r:id="rId7"/>
    <p:sldId id="260" r:id="rId8"/>
    <p:sldId id="262" r:id="rId9"/>
    <p:sldId id="263" r:id="rId10"/>
    <p:sldId id="264" r:id="rId11"/>
    <p:sldId id="266" r:id="rId12"/>
    <p:sldId id="267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D8BD-B78D-46A1-A73D-D4496818919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83045-1CF3-4D6E-ADB5-3D9A8B95F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83045-1CF3-4D6E-ADB5-3D9A8B95F3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7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9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3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86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9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6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0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2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7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4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3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0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43DC-313E-4E0D-978F-8687CA80853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E15F1E-321F-42A0-B890-CC9B611A1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2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web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ekhlasalrabee@yahoo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C00A-46F3-75D9-A4B9-788620DF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843"/>
            <a:ext cx="9144000" cy="1360357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الضبط الصفي بمساعدة أدوات الذكاء الاصطناعي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5A49C-C130-6AFE-F3B1-9CA01DBDD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0186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ar-JO" sz="3600" dirty="0">
                <a:solidFill>
                  <a:schemeClr val="tx1"/>
                </a:solidFill>
              </a:rPr>
              <a:t>المدرب : إخلاص الربيع</a:t>
            </a:r>
            <a:endParaRPr lang="en-GB" sz="3600" dirty="0">
              <a:solidFill>
                <a:schemeClr val="tx1"/>
              </a:solidFill>
            </a:endParaRPr>
          </a:p>
          <a:p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7F29A-5A43-70F8-4070-19AB41EB2B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1" y="1628668"/>
            <a:ext cx="6241958" cy="41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5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0F62-62DF-C394-D4AB-23785524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029" y="286998"/>
            <a:ext cx="9233941" cy="1320800"/>
          </a:xfrm>
        </p:spPr>
        <p:txBody>
          <a:bodyPr/>
          <a:lstStyle/>
          <a:p>
            <a:pPr algn="ctr"/>
            <a:r>
              <a:rPr lang="ar-JO" b="1" dirty="0">
                <a:solidFill>
                  <a:schemeClr val="tx1"/>
                </a:solidFill>
              </a:rPr>
              <a:t> مساعدة للمعلم </a:t>
            </a:r>
            <a:r>
              <a:rPr lang="en-GB" b="1" dirty="0">
                <a:solidFill>
                  <a:schemeClr val="tx1"/>
                </a:solidFill>
              </a:rPr>
              <a:t>AI </a:t>
            </a:r>
            <a:r>
              <a:rPr lang="ar-JO" b="1" dirty="0">
                <a:solidFill>
                  <a:schemeClr val="tx1"/>
                </a:solidFill>
              </a:rPr>
              <a:t>تطبيقات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F5D7-07E1-6B04-F476-998C6F97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73" y="1101982"/>
            <a:ext cx="9843540" cy="101163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chemeClr val="tx1"/>
                </a:solidFill>
              </a:rPr>
              <a:t>أحيانًا يحتاج المعلم إلى "عين ثانية" تساعده على ملاحظة وتغيير بعض ما يزعجه أثناء حصته  ... وهنا يأتي دور أدوات وتطبيقات الذكاء الاصطناعي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التي يمكنها أن تكون شريك للمعلم  في إدارة الصف بطريقة إيجابية وممتعة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4C0DDC-6EDC-8F75-E3D5-A4D58DA762F7}"/>
              </a:ext>
            </a:extLst>
          </p:cNvPr>
          <p:cNvGrpSpPr/>
          <p:nvPr/>
        </p:nvGrpSpPr>
        <p:grpSpPr>
          <a:xfrm>
            <a:off x="10524339" y="2200849"/>
            <a:ext cx="1019331" cy="1019331"/>
            <a:chOff x="8619344" y="2558114"/>
            <a:chExt cx="1019331" cy="1019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31AE30-707B-F0FE-F7CC-CABEF21C7BD2}"/>
                </a:ext>
              </a:extLst>
            </p:cNvPr>
            <p:cNvSpPr/>
            <p:nvPr/>
          </p:nvSpPr>
          <p:spPr>
            <a:xfrm>
              <a:off x="8619344" y="2558114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82BDE4-986B-B227-4AA0-4C265364E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807" y="2597577"/>
              <a:ext cx="940404" cy="94040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39B7FD-D785-4473-D23C-69875A9A7CFA}"/>
              </a:ext>
            </a:extLst>
          </p:cNvPr>
          <p:cNvGrpSpPr/>
          <p:nvPr/>
        </p:nvGrpSpPr>
        <p:grpSpPr>
          <a:xfrm>
            <a:off x="10424165" y="3756863"/>
            <a:ext cx="1219668" cy="1019331"/>
            <a:chOff x="9000099" y="3756863"/>
            <a:chExt cx="1219668" cy="101933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20FF10-E63B-65B3-D610-EFC288059C05}"/>
                </a:ext>
              </a:extLst>
            </p:cNvPr>
            <p:cNvSpPr/>
            <p:nvPr/>
          </p:nvSpPr>
          <p:spPr>
            <a:xfrm>
              <a:off x="9100268" y="3756863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72368F-D047-6978-BB50-51829DD22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672" y1="43299" x2="12355" y2="62371"/>
                          <a14:foregroundMark x1="81467" y1="67010" x2="81467" y2="67010"/>
                          <a14:foregroundMark x1="86100" y1="62371" x2="11583" y2="62887"/>
                          <a14:foregroundMark x1="14672" y1="43814" x2="71429" y2="29897"/>
                          <a14:foregroundMark x1="71429" y1="30412" x2="86873" y2="39691"/>
                          <a14:foregroundMark x1="86873" y1="40206" x2="85328" y2="62371"/>
                          <a14:foregroundMark x1="18147" y1="48454" x2="23166" y2="52062"/>
                          <a14:foregroundMark x1="20849" y1="46907" x2="65637" y2="56701"/>
                          <a14:foregroundMark x1="84170" y1="42268" x2="72587" y2="546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99" y="3809741"/>
              <a:ext cx="1219668" cy="91357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B45ACF-E32E-9AF8-2B4C-47693F3933D3}"/>
              </a:ext>
            </a:extLst>
          </p:cNvPr>
          <p:cNvGrpSpPr/>
          <p:nvPr/>
        </p:nvGrpSpPr>
        <p:grpSpPr>
          <a:xfrm>
            <a:off x="6712905" y="3742498"/>
            <a:ext cx="1019331" cy="1019331"/>
            <a:chOff x="5288839" y="3742498"/>
            <a:chExt cx="1019331" cy="10193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403372-D6B9-B32C-612F-583AD22106A2}"/>
                </a:ext>
              </a:extLst>
            </p:cNvPr>
            <p:cNvSpPr/>
            <p:nvPr/>
          </p:nvSpPr>
          <p:spPr>
            <a:xfrm>
              <a:off x="5288839" y="3742498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D3B1EA-5A8B-C35E-8CB0-5B403991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18" y="4162950"/>
              <a:ext cx="941472" cy="16510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2A4B2-12AE-3A0C-4EC2-259CD9B03A64}"/>
              </a:ext>
            </a:extLst>
          </p:cNvPr>
          <p:cNvGrpSpPr/>
          <p:nvPr/>
        </p:nvGrpSpPr>
        <p:grpSpPr>
          <a:xfrm>
            <a:off x="6712906" y="5246352"/>
            <a:ext cx="1019331" cy="1019331"/>
            <a:chOff x="5288840" y="5246352"/>
            <a:chExt cx="1019331" cy="1019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60E9F5-3537-7B2B-8DC3-D2EE889289E2}"/>
                </a:ext>
              </a:extLst>
            </p:cNvPr>
            <p:cNvSpPr/>
            <p:nvPr/>
          </p:nvSpPr>
          <p:spPr>
            <a:xfrm>
              <a:off x="5288840" y="5246352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D0EE8C-FEBE-49F3-710C-192434DC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767" y="5387081"/>
              <a:ext cx="737872" cy="73787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40E1D9-559C-5BD4-29A0-C51E75816CE9}"/>
              </a:ext>
            </a:extLst>
          </p:cNvPr>
          <p:cNvGrpSpPr/>
          <p:nvPr/>
        </p:nvGrpSpPr>
        <p:grpSpPr>
          <a:xfrm>
            <a:off x="2901475" y="5259052"/>
            <a:ext cx="1019331" cy="1019331"/>
            <a:chOff x="1477409" y="5259052"/>
            <a:chExt cx="1019331" cy="1019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FA4163-957D-EAB1-90AC-D442DADCA825}"/>
                </a:ext>
              </a:extLst>
            </p:cNvPr>
            <p:cNvSpPr/>
            <p:nvPr/>
          </p:nvSpPr>
          <p:spPr>
            <a:xfrm>
              <a:off x="1477409" y="5259052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717739-4025-B03A-ACE2-D515A44C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3" y="5414863"/>
              <a:ext cx="737872" cy="7378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4CF81-2BC4-93B1-60FF-ED2B5CF2D019}"/>
              </a:ext>
            </a:extLst>
          </p:cNvPr>
          <p:cNvGrpSpPr/>
          <p:nvPr/>
        </p:nvGrpSpPr>
        <p:grpSpPr>
          <a:xfrm>
            <a:off x="6712907" y="2238645"/>
            <a:ext cx="1019331" cy="1019331"/>
            <a:chOff x="5288841" y="2238645"/>
            <a:chExt cx="1019331" cy="10193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2BE27A-794F-C97E-B9D5-8BB88B49DE69}"/>
                </a:ext>
              </a:extLst>
            </p:cNvPr>
            <p:cNvSpPr/>
            <p:nvPr/>
          </p:nvSpPr>
          <p:spPr>
            <a:xfrm>
              <a:off x="5288841" y="2238645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7A6041B-87A6-DB8E-8E02-4C0C10E92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373" y="2344729"/>
              <a:ext cx="807161" cy="80716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E22D6A-E3BD-0885-1ED4-ECCC651ABE94}"/>
              </a:ext>
            </a:extLst>
          </p:cNvPr>
          <p:cNvGrpSpPr/>
          <p:nvPr/>
        </p:nvGrpSpPr>
        <p:grpSpPr>
          <a:xfrm>
            <a:off x="2901476" y="2238646"/>
            <a:ext cx="1019331" cy="1019331"/>
            <a:chOff x="1477410" y="2238646"/>
            <a:chExt cx="1019331" cy="10193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FAB293-E6D7-5C98-847C-3E6C65E8B320}"/>
                </a:ext>
              </a:extLst>
            </p:cNvPr>
            <p:cNvSpPr/>
            <p:nvPr/>
          </p:nvSpPr>
          <p:spPr>
            <a:xfrm>
              <a:off x="1477410" y="2238646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FADBD13-7875-7406-C74A-E1AD6BBFC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190" y="2291178"/>
              <a:ext cx="867765" cy="86776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D98904-F4F8-07FA-35D6-96214B723556}"/>
              </a:ext>
            </a:extLst>
          </p:cNvPr>
          <p:cNvGrpSpPr/>
          <p:nvPr/>
        </p:nvGrpSpPr>
        <p:grpSpPr>
          <a:xfrm>
            <a:off x="2901476" y="3733800"/>
            <a:ext cx="1019331" cy="1019331"/>
            <a:chOff x="1477410" y="3733800"/>
            <a:chExt cx="1019331" cy="10193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87CD42-D27A-AC81-0E39-B1C09C35701B}"/>
                </a:ext>
              </a:extLst>
            </p:cNvPr>
            <p:cNvSpPr/>
            <p:nvPr/>
          </p:nvSpPr>
          <p:spPr>
            <a:xfrm>
              <a:off x="1477410" y="3733800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C5A7FBC-F062-0F55-841B-5424F8CE8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668" y="3789059"/>
              <a:ext cx="908811" cy="90881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6CEDA9-7138-EBA5-2C7A-3388923844F5}"/>
              </a:ext>
            </a:extLst>
          </p:cNvPr>
          <p:cNvGrpSpPr/>
          <p:nvPr/>
        </p:nvGrpSpPr>
        <p:grpSpPr>
          <a:xfrm>
            <a:off x="10205611" y="5246351"/>
            <a:ext cx="1656775" cy="1019331"/>
            <a:chOff x="8781545" y="5246351"/>
            <a:chExt cx="1656775" cy="101933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4F6211-3F45-2F48-DB51-C045F3FBFC1B}"/>
                </a:ext>
              </a:extLst>
            </p:cNvPr>
            <p:cNvSpPr/>
            <p:nvPr/>
          </p:nvSpPr>
          <p:spPr>
            <a:xfrm>
              <a:off x="9100268" y="5246351"/>
              <a:ext cx="1019331" cy="1019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34B52CD-8715-9DB9-B0C3-A558E896C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545" y="5297918"/>
              <a:ext cx="1656775" cy="869807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3ECB7B6-B14F-04BA-0E2B-012CFA5DC258}"/>
              </a:ext>
            </a:extLst>
          </p:cNvPr>
          <p:cNvSpPr txBox="1"/>
          <p:nvPr/>
        </p:nvSpPr>
        <p:spPr>
          <a:xfrm>
            <a:off x="7871158" y="2280429"/>
            <a:ext cx="257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ClassDojo</a:t>
            </a:r>
            <a:endParaRPr lang="ar-JO" sz="1600" b="1" dirty="0">
              <a:solidFill>
                <a:srgbClr val="FF0000"/>
              </a:solidFill>
            </a:endParaRPr>
          </a:p>
          <a:p>
            <a:pPr algn="r"/>
            <a:r>
              <a:rPr lang="ar-SA" sz="1600" b="1" dirty="0" smtClean="0"/>
              <a:t>تابعة </a:t>
            </a:r>
            <a:r>
              <a:rPr lang="ar-SA" sz="1600" b="1" dirty="0"/>
              <a:t>السلوك والتحفيز بالنقاط لكنه أصبح تقليدي قليلًا</a:t>
            </a:r>
            <a:endParaRPr lang="en-GB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92ABAE-5352-5B84-6316-1660CEE4C233}"/>
              </a:ext>
            </a:extLst>
          </p:cNvPr>
          <p:cNvSpPr txBox="1"/>
          <p:nvPr/>
        </p:nvSpPr>
        <p:spPr>
          <a:xfrm>
            <a:off x="7701757" y="3889981"/>
            <a:ext cx="279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b="1" dirty="0"/>
              <a:t>منصة جديدة تجمع أدوات ذكاء اصطناعي لمتابعة السلوك والتعلم معًا</a:t>
            </a:r>
            <a:r>
              <a:rPr lang="en-US" sz="1600" b="1" dirty="0"/>
              <a:t>.</a:t>
            </a:r>
            <a:endParaRPr lang="en-GB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4CF292-7F13-317B-F51E-ACF8261CBF27}"/>
              </a:ext>
            </a:extLst>
          </p:cNvPr>
          <p:cNvSpPr txBox="1"/>
          <p:nvPr/>
        </p:nvSpPr>
        <p:spPr>
          <a:xfrm>
            <a:off x="4107729" y="4074187"/>
            <a:ext cx="2513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/>
              <a:t>تتبع التفاعل والمشاركة</a:t>
            </a:r>
            <a:endParaRPr lang="en-GB" sz="16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3E7347-31C9-6517-D6AD-A94DFAA1C155}"/>
              </a:ext>
            </a:extLst>
          </p:cNvPr>
          <p:cNvSpPr txBox="1"/>
          <p:nvPr/>
        </p:nvSpPr>
        <p:spPr>
          <a:xfrm>
            <a:off x="4079135" y="5463628"/>
            <a:ext cx="251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b="1" dirty="0"/>
              <a:t>ابتكار خطط سلوكية وأفكار لحلول واقعية</a:t>
            </a:r>
            <a:endParaRPr lang="en-GB" sz="16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DB20B1-F404-9F6D-9D7B-64C9366A4B7E}"/>
              </a:ext>
            </a:extLst>
          </p:cNvPr>
          <p:cNvSpPr txBox="1"/>
          <p:nvPr/>
        </p:nvSpPr>
        <p:spPr>
          <a:xfrm>
            <a:off x="7980841" y="5586738"/>
            <a:ext cx="251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en-US" sz="1600" b="1" dirty="0" smtClean="0"/>
              <a:t>Bing Image creator </a:t>
            </a:r>
          </a:p>
          <a:p>
            <a:pPr lvl="0" algn="r" rtl="1"/>
            <a:r>
              <a:rPr lang="ar-SA" sz="1600" b="1" dirty="0" smtClean="0"/>
              <a:t>ملصقات </a:t>
            </a:r>
            <a:r>
              <a:rPr lang="ar-SA" sz="1600" b="1" dirty="0"/>
              <a:t>سلوكية واقعية</a:t>
            </a:r>
            <a:endParaRPr lang="en-GB" sz="16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ED910D-F04C-FCA3-A326-A6BE148C08D9}"/>
              </a:ext>
            </a:extLst>
          </p:cNvPr>
          <p:cNvSpPr txBox="1"/>
          <p:nvPr/>
        </p:nvSpPr>
        <p:spPr>
          <a:xfrm>
            <a:off x="457201" y="2238645"/>
            <a:ext cx="239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JO" sz="1600" b="1" dirty="0" smtClean="0">
                <a:solidFill>
                  <a:srgbClr val="FF0000"/>
                </a:solidFill>
              </a:rPr>
              <a:t>إنجز </a:t>
            </a:r>
          </a:p>
          <a:p>
            <a:pPr lvl="0" algn="ctr" rtl="1"/>
            <a:endParaRPr lang="ar-JO" sz="1600" b="1" dirty="0">
              <a:solidFill>
                <a:srgbClr val="FF0000"/>
              </a:solidFill>
            </a:endParaRPr>
          </a:p>
          <a:p>
            <a:pPr lvl="0" algn="r" rtl="1"/>
            <a:r>
              <a:rPr lang="ar-JO" sz="1600" b="1" dirty="0" smtClean="0"/>
              <a:t>قوالب والعاب تفاعلية مجانية </a:t>
            </a:r>
            <a:endParaRPr lang="en-GB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BEF76F-DD48-3E73-4486-5B7216BF9790}"/>
              </a:ext>
            </a:extLst>
          </p:cNvPr>
          <p:cNvSpPr txBox="1"/>
          <p:nvPr/>
        </p:nvSpPr>
        <p:spPr>
          <a:xfrm>
            <a:off x="4124108" y="2541237"/>
            <a:ext cx="2513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600" b="1" dirty="0"/>
              <a:t>إيجابية لتحفيز السلوك</a:t>
            </a:r>
            <a:endParaRPr lang="en-GB" sz="16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F7932F-153C-6A1E-30D7-6290B8ACA4EA}"/>
              </a:ext>
            </a:extLst>
          </p:cNvPr>
          <p:cNvSpPr txBox="1"/>
          <p:nvPr/>
        </p:nvSpPr>
        <p:spPr>
          <a:xfrm>
            <a:off x="338378" y="3844338"/>
            <a:ext cx="251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b="1" dirty="0"/>
              <a:t>أداة ذكية للمعلمين تُنشئ خططًا سلوكية مخصصة وتقارير جاهزة</a:t>
            </a:r>
            <a:endParaRPr lang="en-GB" sz="16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341344-7C6E-7F6C-A39C-B15E7CB4DA20}"/>
              </a:ext>
            </a:extLst>
          </p:cNvPr>
          <p:cNvSpPr txBox="1"/>
          <p:nvPr/>
        </p:nvSpPr>
        <p:spPr>
          <a:xfrm>
            <a:off x="280489" y="5563544"/>
            <a:ext cx="25130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US" b="1" dirty="0">
                <a:solidFill>
                  <a:srgbClr val="FF0000"/>
                </a:solidFill>
              </a:rPr>
              <a:t>Notion AI </a:t>
            </a:r>
            <a:endParaRPr lang="ar-JO" sz="1600" b="1" dirty="0">
              <a:solidFill>
                <a:srgbClr val="FF0000"/>
              </a:solidFill>
            </a:endParaRPr>
          </a:p>
          <a:p>
            <a:pPr lvl="0" algn="r" rtl="1"/>
            <a:r>
              <a:rPr lang="ar-JO" sz="1600" b="1" dirty="0" smtClean="0"/>
              <a:t>ت</a:t>
            </a:r>
            <a:r>
              <a:rPr lang="ar-SA" sz="1600" b="1" dirty="0" smtClean="0"/>
              <a:t>حليل </a:t>
            </a:r>
            <a:r>
              <a:rPr lang="ar-SA" sz="1600" b="1" dirty="0"/>
              <a:t>ملاحظات المعلم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47781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E3D3-5422-F86A-1E21-AB1B5336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816638"/>
            <a:ext cx="8596668" cy="132080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نماذج عملية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4EBC-594D-0536-3434-DD679506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919289"/>
            <a:ext cx="8596668" cy="388077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>
                <a:solidFill>
                  <a:schemeClr val="tx1"/>
                </a:solidFill>
              </a:rPr>
              <a:t>كل مجموعة تختبر أداة مختلفة للتطبيق او كل معلم يجرب تطبيق لمدة يوم . 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en-US" dirty="0">
                <a:solidFill>
                  <a:srgbClr val="FF0000"/>
                </a:solidFill>
              </a:rPr>
              <a:t> ChatGPT</a:t>
            </a:r>
            <a:r>
              <a:rPr lang="ar-SA" dirty="0">
                <a:solidFill>
                  <a:schemeClr val="tx1"/>
                </a:solidFill>
              </a:rPr>
              <a:t>أفكار لأنشطة بديلة لسلوكيات محددة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en-US" dirty="0">
                <a:solidFill>
                  <a:srgbClr val="FF0000"/>
                </a:solidFill>
              </a:rPr>
              <a:t> ClassDojo / Google Classroom + AI</a:t>
            </a:r>
            <a:r>
              <a:rPr lang="ar-SA" dirty="0">
                <a:solidFill>
                  <a:schemeClr val="tx1"/>
                </a:solidFill>
              </a:rPr>
              <a:t>تتبع السلوك رقميًا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en-US" dirty="0">
                <a:solidFill>
                  <a:srgbClr val="FF0000"/>
                </a:solidFill>
              </a:rPr>
              <a:t> Notion AI / Otter.ai</a:t>
            </a:r>
            <a:r>
              <a:rPr lang="ar-SA" dirty="0">
                <a:solidFill>
                  <a:schemeClr val="tx1"/>
                </a:solidFill>
              </a:rPr>
              <a:t>تحليل الملاحظات السلوكية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ar-SA" dirty="0">
                <a:solidFill>
                  <a:schemeClr val="tx1"/>
                </a:solidFill>
              </a:rPr>
              <a:t>تصميم نشاط إيجابي تفاعلي</a:t>
            </a:r>
            <a:r>
              <a:rPr lang="en-US" dirty="0">
                <a:solidFill>
                  <a:srgbClr val="FF0000"/>
                </a:solidFill>
              </a:rPr>
              <a:t> Canva AI / Book Creator AI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نشاط صغير مباشر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en-GB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 افتحوا موقع </a:t>
            </a:r>
            <a:r>
              <a:rPr lang="en-US" dirty="0">
                <a:solidFill>
                  <a:srgbClr val="FF0000"/>
                </a:solidFill>
              </a:rPr>
              <a:t>ClassDojo</a:t>
            </a:r>
            <a:r>
              <a:rPr lang="ar-JO" dirty="0">
                <a:solidFill>
                  <a:schemeClr val="tx1"/>
                </a:solidFill>
              </a:rPr>
              <a:t> وسجّلوا الدخول كمعلمين، نرى كيف يمكن تعديل نظام النقاط والتحفيز . 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2518-C2F9-0227-8F1F-DAAAE8FC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46100"/>
            <a:ext cx="8596668" cy="1320800"/>
          </a:xfrm>
        </p:spPr>
        <p:txBody>
          <a:bodyPr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ختام الورشة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24FB2-DC28-4C20-5B64-0B12251C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834" y="1866900"/>
            <a:ext cx="8596668" cy="3880773"/>
          </a:xfrm>
        </p:spPr>
        <p:txBody>
          <a:bodyPr/>
          <a:lstStyle/>
          <a:p>
            <a:pPr marL="0" indent="0" algn="r">
              <a:buNone/>
            </a:pPr>
            <a:r>
              <a:rPr lang="ar-SA" sz="2800" dirty="0" smtClean="0">
                <a:solidFill>
                  <a:schemeClr val="tx1"/>
                </a:solidFill>
              </a:rPr>
              <a:t>شكرًا </a:t>
            </a:r>
            <a:r>
              <a:rPr lang="ar-SA" sz="2800" dirty="0">
                <a:solidFill>
                  <a:schemeClr val="tx1"/>
                </a:solidFill>
              </a:rPr>
              <a:t>لكل معلم اختار أن يكون قدوة هادئة، وصوتًا آمنًا، ونقطة توازن في حياة </a:t>
            </a:r>
            <a:r>
              <a:rPr lang="ar-SA" sz="2800" dirty="0" smtClean="0">
                <a:solidFill>
                  <a:schemeClr val="tx1"/>
                </a:solidFill>
              </a:rPr>
              <a:t>طلابه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شكرًا لمشاركتكم </a:t>
            </a:r>
            <a:r>
              <a:rPr lang="en-US" dirty="0">
                <a:solidFill>
                  <a:schemeClr val="tx1"/>
                </a:solidFill>
              </a:rPr>
              <a:t>🌸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📩 </a:t>
            </a:r>
            <a:r>
              <a:rPr lang="ar-SA" dirty="0">
                <a:solidFill>
                  <a:schemeClr val="tx1"/>
                </a:solidFill>
              </a:rPr>
              <a:t>للاستفسار أو مشاركة  الخبرات :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إخلاص الربيع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  <a:hlinkClick r:id="rId2"/>
              </a:rPr>
              <a:t>ekhlasalrabee@yahoo.com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1B54A-BF89-2D77-7677-47EA3A3ADE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900" r="90350">
                        <a14:foregroundMark x1="4900" y1="50550" x2="61350" y2="17500"/>
                        <a14:foregroundMark x1="35750" y1="15950" x2="90350" y2="28100"/>
                        <a14:foregroundMark x1="38250" y1="11600" x2="75050" y2="25600"/>
                        <a14:foregroundMark x1="40450" y1="15950" x2="80050" y2="22500"/>
                        <a14:foregroundMark x1="60400" y1="15950" x2="81300" y2="3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347691"/>
            <a:ext cx="4851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D76-CB6B-FEB0-91E2-9DDB3A7A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39" y="387355"/>
            <a:ext cx="10515600" cy="32416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>
                <a:solidFill>
                  <a:schemeClr val="tx1"/>
                </a:solidFill>
              </a:rPr>
              <a:t>السلام عليكم ورحمة الله وبركاته </a:t>
            </a:r>
            <a:r>
              <a:rPr lang="en-US" sz="2800" dirty="0">
                <a:solidFill>
                  <a:schemeClr val="tx1"/>
                </a:solidFill>
              </a:rPr>
              <a:t>🌷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أهلًا وسهلًا بكم جميعًا في هذه الورشة التفاعلية</a:t>
            </a:r>
            <a:r>
              <a:rPr lang="ar-JO" sz="2800" dirty="0">
                <a:solidFill>
                  <a:schemeClr val="tx1"/>
                </a:solidFill>
              </a:rPr>
              <a:t> .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أنا إخلاص الربيع، مختصة في التربية الخاصة وصعوبات التعلم،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ar-SA" sz="2800" dirty="0">
                <a:solidFill>
                  <a:schemeClr val="tx1"/>
                </a:solidFill>
              </a:rPr>
              <a:t>عملت في الميدان التربوي لسنوات طويلة، واهتم مؤخرًا بدمج أدوات الذكاء الاصطناعي في التعليم لتسهيل حياة المعلم ودعم الطلاب، خاصة ذوي صعوبات التعلم</a:t>
            </a:r>
            <a:r>
              <a:rPr lang="ar-JO" sz="2800" dirty="0">
                <a:solidFill>
                  <a:schemeClr val="tx1"/>
                </a:solidFill>
              </a:rPr>
              <a:t> .</a:t>
            </a:r>
            <a:endParaRPr lang="en-GB" sz="2800" dirty="0">
              <a:solidFill>
                <a:schemeClr val="tx1"/>
              </a:solidFill>
            </a:endParaRPr>
          </a:p>
          <a:p>
            <a:pPr algn="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DED3F-F6C8-0F37-CC3E-454B69A0FC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7" y="2927955"/>
            <a:ext cx="5471432" cy="36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E4A9-5B7F-BE08-FA65-69FB35AD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4876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/>
              <a:t>نشاط كسر الجليد </a:t>
            </a:r>
            <a:r>
              <a:rPr lang="en-US" sz="3200" b="1" dirty="0"/>
              <a:t>   – Icebreaker 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C08F-7EF5-7FA3-95A7-8A7D8BCA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403" y="1156249"/>
            <a:ext cx="9085193" cy="3880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>
                <a:solidFill>
                  <a:schemeClr val="tx1"/>
                </a:solidFill>
              </a:rPr>
              <a:t>لو كان عندك مساعد رقمي يفهم سلوك طلابك ويقترح حلول، كيف ممكن يفيدك في ضبط الصف؟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4A1CE-0819-C5F4-35C6-13491C2DDA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19" y="2398872"/>
            <a:ext cx="4210362" cy="4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4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FA10-E41F-3157-02BB-68F99E45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184"/>
            <a:ext cx="10515600" cy="699177"/>
          </a:xfrm>
        </p:spPr>
        <p:txBody>
          <a:bodyPr>
            <a:norm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محاور الورشة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DB5C-3DFC-6B75-873A-BB11FE19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51" y="1139252"/>
            <a:ext cx="11737298" cy="520372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dirty="0">
                <a:solidFill>
                  <a:schemeClr val="tx1"/>
                </a:solidFill>
              </a:rPr>
              <a:t>قبل أن نبدأ رحلتنا اليوم، دعونا نتعرف معًا على المحطات التي سنمر بها خلال هذه الساعة التفاعلية</a:t>
            </a:r>
            <a:r>
              <a:rPr lang="ar-JO" dirty="0">
                <a:solidFill>
                  <a:schemeClr val="tx1"/>
                </a:solidFill>
              </a:rPr>
              <a:t> 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سنتنقل بين محاولة فهم السلوك ال</a:t>
            </a:r>
            <a:r>
              <a:rPr lang="ar-JO" dirty="0">
                <a:solidFill>
                  <a:schemeClr val="tx1"/>
                </a:solidFill>
              </a:rPr>
              <a:t>صفي </a:t>
            </a:r>
            <a:r>
              <a:rPr lang="ar-SA" dirty="0">
                <a:solidFill>
                  <a:schemeClr val="tx1"/>
                </a:solidFill>
              </a:rPr>
              <a:t>، وبين استكشاف أدوات ذكية  تساعدنا في التعامل معه بطرق أكثر وعيًا وفاعلية</a:t>
            </a:r>
            <a:r>
              <a:rPr lang="ar-JO" dirty="0">
                <a:solidFill>
                  <a:schemeClr val="tx1"/>
                </a:solidFill>
              </a:rPr>
              <a:t> .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فنحن داخل الصف هدفنا ليس فقط ضبط السلوك، بل إدارته بذكاء ، وتحويل المواقف الصفية </a:t>
            </a:r>
            <a:endParaRPr lang="ar-JO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chemeClr val="tx1"/>
                </a:solidFill>
              </a:rPr>
              <a:t>إلى فرص للنمو والتعلّم وهنا يظهر لنا أنه مهما تنوعت الأدوات الرقمية وتطبيقات الذكاء الصناعي لن تحل محل معلم يمتلك مهارات الذكاء العاطفي واستشعار مشاكل وخصائص طلابه . 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3200" dirty="0">
                <a:solidFill>
                  <a:schemeClr val="tx1"/>
                </a:solidFill>
              </a:rPr>
              <a:t>محاور ورشتنا : 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3200" dirty="0">
                <a:solidFill>
                  <a:schemeClr val="tx1"/>
                </a:solidFill>
              </a:rPr>
              <a:t>فهم السلوك الصفي وإدارته الإيجابية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3200" dirty="0">
                <a:solidFill>
                  <a:schemeClr val="tx1"/>
                </a:solidFill>
              </a:rPr>
              <a:t>تطبيقات الذكاء الاصطناعي في ضبط السلوك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3200" dirty="0">
                <a:solidFill>
                  <a:schemeClr val="tx1"/>
                </a:solidFill>
              </a:rPr>
              <a:t>تجربة أدوات عملية وتبادل الخبرات 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ED77-B891-D790-3AE4-4B5D9BCA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89679"/>
            <a:ext cx="8596668" cy="132080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فهم السلوك الصفي وإدارته الإيجابية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D9E5-CE03-E1A8-021D-26ED74D6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666" y="1488613"/>
            <a:ext cx="8596668" cy="388077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الطلاب اليوم تغيّروا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dirty="0">
                <a:solidFill>
                  <a:schemeClr val="tx1"/>
                </a:solidFill>
              </a:rPr>
              <a:t>تغيّرت بيئتهم، أدواتهم، وطرق تفكيرهم،لكنهم لم يفقدوا حاجتهم الأساسية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dirty="0">
                <a:solidFill>
                  <a:schemeClr val="tx1"/>
                </a:solidFill>
              </a:rPr>
              <a:t>أن يشعروا بأن هناك من يفهمهم ويؤمن بهم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فالسلوك الصفي — سواء كان إيجابيًا أو سلبيًا </a:t>
            </a:r>
            <a:r>
              <a:rPr lang="en-US" sz="2400" dirty="0">
                <a:solidFill>
                  <a:schemeClr val="tx1"/>
                </a:solidFill>
              </a:rPr>
              <a:t>—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dirty="0">
                <a:solidFill>
                  <a:schemeClr val="tx1"/>
                </a:solidFill>
              </a:rPr>
              <a:t>هو رسالة من الطالب تقول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"</a:t>
            </a:r>
            <a:r>
              <a:rPr lang="ar-SA" sz="2400" dirty="0">
                <a:solidFill>
                  <a:schemeClr val="tx1"/>
                </a:solidFill>
              </a:rPr>
              <a:t>هل تراني؟ هل تفهمني؟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CF9A7-3AF5-43E0-F836-52817731FC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1" y="3649799"/>
            <a:ext cx="4639567" cy="30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>
                <a:solidFill>
                  <a:srgbClr val="FF0000"/>
                </a:solidFill>
              </a:rPr>
              <a:t>الإدارة الصفية الناجحه عنصر أساسي لبيئة دراسية ناجحة ومنضبطة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2000" b="1" dirty="0" smtClean="0"/>
              <a:t>معلومة مهمة : </a:t>
            </a:r>
          </a:p>
          <a:p>
            <a:pPr algn="ctr"/>
            <a:r>
              <a:rPr lang="ar-JO" sz="2000" b="1" dirty="0" smtClean="0"/>
              <a:t>لا يوجد قانون أو وصفة ثابتة تطبق في حالات الادارة الصفية مع الجميع </a:t>
            </a:r>
            <a:endParaRPr lang="en-US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ar-JO" b="1" dirty="0"/>
              <a:t>الإدارة الصفية لا تقترن بالضبط الصفي فقط بل هي أوسع تشمل تقنيات واستراتيجيات يوظفها المعلم في حصصه لخلق جو تفاعلي محفز ايجابي 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048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C08F-E5B8-9F4A-C4C1-B8D04CBC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4" y="1188640"/>
            <a:ext cx="10475626" cy="448071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السلوك الصفي : </a:t>
            </a:r>
            <a:endParaRPr lang="ar-JO" sz="28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SA" sz="2400" b="1" dirty="0">
                <a:solidFill>
                  <a:schemeClr val="tx1"/>
                </a:solidFill>
              </a:rPr>
              <a:t>هو سلوك إيجابي عندما</a:t>
            </a:r>
            <a:endParaRPr lang="en-GB" sz="2400" b="1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 </a:t>
            </a:r>
            <a:r>
              <a:rPr lang="ar-SA" sz="2400" dirty="0" smtClean="0">
                <a:solidFill>
                  <a:schemeClr val="tx1"/>
                </a:solidFill>
              </a:rPr>
              <a:t>يشعر </a:t>
            </a:r>
            <a:r>
              <a:rPr lang="ar-SA" sz="2400" dirty="0">
                <a:solidFill>
                  <a:schemeClr val="tx1"/>
                </a:solidFill>
              </a:rPr>
              <a:t>الطالب بالأمان والانتماء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يشارك بثقة لأنه لا يخاف من السخرية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#ا</a:t>
            </a:r>
            <a:r>
              <a:rPr lang="ar-SA" sz="2400" dirty="0" smtClean="0">
                <a:solidFill>
                  <a:schemeClr val="tx1"/>
                </a:solidFill>
              </a:rPr>
              <a:t>لقواعد </a:t>
            </a:r>
            <a:r>
              <a:rPr lang="ar-SA" sz="2400" dirty="0">
                <a:solidFill>
                  <a:schemeClr val="tx1"/>
                </a:solidFill>
              </a:rPr>
              <a:t>واضحة للجميع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يعرفون ما يفعلون بعد انتهاء النشاط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</a:t>
            </a:r>
            <a:r>
              <a:rPr lang="ar-SA" sz="2400" dirty="0" smtClean="0">
                <a:solidFill>
                  <a:schemeClr val="tx1"/>
                </a:solidFill>
              </a:rPr>
              <a:t>توجد </a:t>
            </a:r>
            <a:r>
              <a:rPr lang="ar-SA" sz="2400" dirty="0">
                <a:solidFill>
                  <a:schemeClr val="tx1"/>
                </a:solidFill>
              </a:rPr>
              <a:t>علاقة احترام مع المعلم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يستمع لأنه يحترم المعلم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</a:t>
            </a:r>
            <a:r>
              <a:rPr lang="ar-SA" sz="2400" dirty="0" smtClean="0">
                <a:solidFill>
                  <a:schemeClr val="tx1"/>
                </a:solidFill>
              </a:rPr>
              <a:t>النشاط </a:t>
            </a:r>
            <a:r>
              <a:rPr lang="ar-SA" sz="2400" dirty="0">
                <a:solidFill>
                  <a:schemeClr val="tx1"/>
                </a:solidFill>
              </a:rPr>
              <a:t>ممتع ومتنوّع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نشاط جماعي بدل محاضرة مطوّلة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41F93-F519-9851-8BF4-BD7457C216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6" y="1279471"/>
            <a:ext cx="4299055" cy="42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D115B-146F-6427-77A6-361D51AB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179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dirty="0">
                <a:solidFill>
                  <a:schemeClr val="tx1"/>
                </a:solidFill>
              </a:rPr>
              <a:t>هو سلوك سلبي عندما</a:t>
            </a:r>
            <a:r>
              <a:rPr lang="en-US" sz="2400" b="1" dirty="0">
                <a:solidFill>
                  <a:schemeClr val="tx1"/>
                </a:solidFill>
              </a:rPr>
              <a:t>…</a:t>
            </a:r>
            <a:endParaRPr lang="en-GB" sz="2400" b="1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#ا</a:t>
            </a:r>
            <a:r>
              <a:rPr lang="ar-SA" sz="2400" dirty="0" smtClean="0">
                <a:solidFill>
                  <a:schemeClr val="tx1"/>
                </a:solidFill>
              </a:rPr>
              <a:t>لتعليمات </a:t>
            </a:r>
            <a:r>
              <a:rPr lang="ar-SA" sz="2400" dirty="0">
                <a:solidFill>
                  <a:schemeClr val="tx1"/>
                </a:solidFill>
              </a:rPr>
              <a:t>غامضة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يتحركون بلا هدف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#ا</a:t>
            </a:r>
            <a:r>
              <a:rPr lang="ar-SA" sz="2400" dirty="0" smtClean="0">
                <a:solidFill>
                  <a:schemeClr val="tx1"/>
                </a:solidFill>
              </a:rPr>
              <a:t>حتياجات </a:t>
            </a:r>
            <a:r>
              <a:rPr lang="ar-SA" sz="2400" dirty="0">
                <a:solidFill>
                  <a:schemeClr val="tx1"/>
                </a:solidFill>
              </a:rPr>
              <a:t>الطلاب غير ملاحظة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يتحرك بسبب حساسية صوتية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</a:t>
            </a:r>
            <a:r>
              <a:rPr lang="ar-SA" sz="2400" dirty="0" smtClean="0">
                <a:solidFill>
                  <a:schemeClr val="tx1"/>
                </a:solidFill>
              </a:rPr>
              <a:t>مقارنة </a:t>
            </a:r>
            <a:r>
              <a:rPr lang="ar-SA" sz="2400" dirty="0">
                <a:solidFill>
                  <a:schemeClr val="tx1"/>
                </a:solidFill>
              </a:rPr>
              <a:t>بين الطلاب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يرفض المشاركة بعد مقارنة علاماته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JO" sz="2400" dirty="0" smtClean="0">
                <a:solidFill>
                  <a:schemeClr val="tx1"/>
                </a:solidFill>
              </a:rPr>
              <a:t>#</a:t>
            </a:r>
            <a:r>
              <a:rPr lang="ar-SA" sz="2400" dirty="0" smtClean="0">
                <a:solidFill>
                  <a:schemeClr val="tx1"/>
                </a:solidFill>
              </a:rPr>
              <a:t>روتين </a:t>
            </a:r>
            <a:r>
              <a:rPr lang="ar-SA" sz="2400" dirty="0">
                <a:solidFill>
                  <a:schemeClr val="tx1"/>
                </a:solidFill>
              </a:rPr>
              <a:t>ممل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مثال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chemeClr val="tx1"/>
                </a:solidFill>
              </a:rPr>
              <a:t>الملل يؤدي لكلام جانبي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584F7-7389-2270-7338-933ABBB856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2170"/>
            <a:ext cx="3868711" cy="58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4F69-8C39-B9F5-44F2-0D8E1B1CA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60071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dirty="0">
                <a:solidFill>
                  <a:schemeClr val="tx1"/>
                </a:solidFill>
              </a:rPr>
              <a:t>تعزيز السلوك الإيجابي</a:t>
            </a:r>
            <a:endParaRPr lang="en-GB" sz="2400" b="1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مدح فوري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i="1" dirty="0">
                <a:solidFill>
                  <a:schemeClr val="tx1"/>
                </a:solidFill>
              </a:rPr>
              <a:t>أعجبني كيف رفعت يدك قبل الكلام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إعطاء أدوار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dirty="0">
                <a:solidFill>
                  <a:schemeClr val="tx1"/>
                </a:solidFill>
              </a:rPr>
              <a:t>قائد الصف – مسؤول الأدوات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أهداف قصيرة وواضحة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ar-SA" sz="2400" i="1" dirty="0">
                <a:solidFill>
                  <a:schemeClr val="tx1"/>
                </a:solidFill>
              </a:rPr>
              <a:t>الهدوء 10 دقائق أثناء العمل الفردي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2400" b="1" dirty="0">
                <a:solidFill>
                  <a:schemeClr val="tx1"/>
                </a:solidFill>
              </a:rPr>
              <a:t>تعديل السلوك داخل الصف</a:t>
            </a:r>
            <a:endParaRPr lang="en-GB" sz="2400" b="1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عواقب منطقية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ar-SA" sz="2400" dirty="0">
                <a:solidFill>
                  <a:schemeClr val="tx1"/>
                </a:solidFill>
              </a:rPr>
              <a:t>من يعبث بالأدوات يساعد في ترتيبها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تجاهل لجذب الانتباه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ar-SA" sz="2400" dirty="0">
                <a:solidFill>
                  <a:schemeClr val="tx1"/>
                </a:solidFill>
              </a:rPr>
              <a:t>لا تعلق على الصوت الخفيف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إشارة بصرية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ar-SA" sz="2400" dirty="0">
                <a:solidFill>
                  <a:schemeClr val="tx1"/>
                </a:solidFill>
              </a:rPr>
              <a:t>بطاقة صفراء للتنبيه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lvl="0" indent="0" algn="r" rtl="1">
              <a:buNone/>
            </a:pPr>
            <a:r>
              <a:rPr lang="ar-SA" sz="2400" dirty="0">
                <a:solidFill>
                  <a:schemeClr val="tx1"/>
                </a:solidFill>
              </a:rPr>
              <a:t>استراحة قصيرة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ar-SA" sz="2400" dirty="0">
                <a:solidFill>
                  <a:schemeClr val="tx1"/>
                </a:solidFill>
              </a:rPr>
              <a:t>دقيقة مشي ثم العودة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3E6F2-D877-C74D-B4AC-30FFDDEC1E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" y="330200"/>
            <a:ext cx="52328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57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335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Trebuchet MS</vt:lpstr>
      <vt:lpstr>Wingdings 3</vt:lpstr>
      <vt:lpstr>Facet</vt:lpstr>
      <vt:lpstr>الضبط الصفي بمساعدة أدوات الذكاء الاصطناعي</vt:lpstr>
      <vt:lpstr>PowerPoint Presentation</vt:lpstr>
      <vt:lpstr>نشاط كسر الجليد    – Icebreaker </vt:lpstr>
      <vt:lpstr>محاور الورشة</vt:lpstr>
      <vt:lpstr>فهم السلوك الصفي وإدارته الإيجابية </vt:lpstr>
      <vt:lpstr>الإدارة الصفية الناجحه عنصر أساسي لبيئة دراسية ناجحة ومنضبطة </vt:lpstr>
      <vt:lpstr>PowerPoint Presentation</vt:lpstr>
      <vt:lpstr>PowerPoint Presentation</vt:lpstr>
      <vt:lpstr>PowerPoint Presentation</vt:lpstr>
      <vt:lpstr> مساعدة للمعلم AI تطبيقات</vt:lpstr>
      <vt:lpstr>نماذج عملية </vt:lpstr>
      <vt:lpstr>ختام الورشة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الضبط الصفي بمساعدة أدوات الذكاء الاصطناعي</dc:title>
  <dc:creator>alomariah jo</dc:creator>
  <cp:lastModifiedBy>Maher</cp:lastModifiedBy>
  <cp:revision>9</cp:revision>
  <cp:lastPrinted>2025-10-30T07:35:55Z</cp:lastPrinted>
  <dcterms:created xsi:type="dcterms:W3CDTF">2025-10-30T07:17:54Z</dcterms:created>
  <dcterms:modified xsi:type="dcterms:W3CDTF">2025-10-30T17:24:13Z</dcterms:modified>
</cp:coreProperties>
</file>